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80" r:id="rId7"/>
    <p:sldId id="282" r:id="rId8"/>
    <p:sldId id="261" r:id="rId9"/>
    <p:sldId id="262" r:id="rId10"/>
    <p:sldId id="271" r:id="rId11"/>
    <p:sldId id="270" r:id="rId12"/>
    <p:sldId id="283" r:id="rId13"/>
    <p:sldId id="263" r:id="rId14"/>
    <p:sldId id="269" r:id="rId15"/>
    <p:sldId id="281" r:id="rId16"/>
    <p:sldId id="284" r:id="rId17"/>
    <p:sldId id="285" r:id="rId18"/>
    <p:sldId id="265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9DF"/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7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840449"/>
            <a:ext cx="719883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sz="6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30" y="3790781"/>
            <a:ext cx="805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Content Filter, Bandwidth Control, </a:t>
            </a:r>
            <a:r>
              <a:rPr lang="en-US" b="1" dirty="0" smtClean="0"/>
              <a:t>Location Mapping, Movement Analysis, </a:t>
            </a:r>
            <a:r>
              <a:rPr lang="en-US" b="1" dirty="0" smtClean="0"/>
              <a:t>User Self Management Portal, </a:t>
            </a:r>
            <a:r>
              <a:rPr lang="en-US" b="1" dirty="0" smtClean="0"/>
              <a:t>Time Analysis, </a:t>
            </a:r>
            <a:r>
              <a:rPr lang="en-US" b="1" dirty="0" smtClean="0"/>
              <a:t>and </a:t>
            </a:r>
            <a:r>
              <a:rPr lang="en-US" b="1" dirty="0" smtClean="0"/>
              <a:t>much more ….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Authentication Mechanism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8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Login Management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Administrator of Institution creates login credentials for the first time. Munix automatically deliver password to students via SMS</a:t>
            </a:r>
          </a:p>
          <a:p>
            <a:r>
              <a:rPr lang="en-US" dirty="0" smtClean="0"/>
              <a:t>Recommended Format</a:t>
            </a:r>
          </a:p>
          <a:p>
            <a:pPr lvl="1"/>
            <a:r>
              <a:rPr lang="en-US" dirty="0" smtClean="0"/>
              <a:t>Registration number as username</a:t>
            </a:r>
          </a:p>
          <a:p>
            <a:pPr lvl="1"/>
            <a:r>
              <a:rPr lang="en-US" dirty="0" smtClean="0"/>
              <a:t>Password auto generated and send via SMS</a:t>
            </a:r>
            <a:endParaRPr lang="en-US" dirty="0" smtClean="0"/>
          </a:p>
          <a:p>
            <a:pPr lvl="1"/>
            <a:r>
              <a:rPr lang="en-US" dirty="0" smtClean="0"/>
              <a:t>Further password management using mobile OTP</a:t>
            </a:r>
          </a:p>
        </p:txBody>
      </p:sp>
    </p:spTree>
    <p:extLst>
      <p:ext uri="{BB962C8B-B14F-4D97-AF65-F5344CB8AC3E}">
        <p14:creationId xmlns:p14="http://schemas.microsoft.com/office/powerpoint/2010/main" val="13732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Guest Login Management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Administrator of Institution creates login credentials for the guests with limited time validity. Munix automatically deliver password to guests via SMS</a:t>
            </a:r>
          </a:p>
          <a:p>
            <a:r>
              <a:rPr lang="en-US" dirty="0" smtClean="0"/>
              <a:t>Recommended Format</a:t>
            </a:r>
          </a:p>
          <a:p>
            <a:pPr lvl="1"/>
            <a:r>
              <a:rPr lang="en-US" dirty="0" smtClean="0"/>
              <a:t>Guest Mobile number as username</a:t>
            </a:r>
          </a:p>
          <a:p>
            <a:pPr lvl="1"/>
            <a:r>
              <a:rPr lang="en-US" dirty="0" smtClean="0"/>
              <a:t>Password auto generated and send via SMS</a:t>
            </a:r>
            <a:endParaRPr lang="en-US" dirty="0" smtClean="0"/>
          </a:p>
          <a:p>
            <a:pPr lvl="1"/>
            <a:r>
              <a:rPr lang="en-US" dirty="0" smtClean="0"/>
              <a:t>Further password management using mobile OTP</a:t>
            </a:r>
          </a:p>
        </p:txBody>
      </p:sp>
    </p:spTree>
    <p:extLst>
      <p:ext uri="{BB962C8B-B14F-4D97-AF65-F5344CB8AC3E}">
        <p14:creationId xmlns:p14="http://schemas.microsoft.com/office/powerpoint/2010/main" val="36689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Munix in Educational Institutions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Each user is authenticated with individual credentials</a:t>
            </a:r>
          </a:p>
          <a:p>
            <a:r>
              <a:rPr lang="en-US" dirty="0" smtClean="0"/>
              <a:t>Control over concurrent access for each user</a:t>
            </a:r>
            <a:endParaRPr lang="en-US" dirty="0" smtClean="0"/>
          </a:p>
          <a:p>
            <a:r>
              <a:rPr lang="en-US" dirty="0" smtClean="0"/>
              <a:t>Complete Log of Access Information</a:t>
            </a:r>
          </a:p>
          <a:p>
            <a:pPr lvl="1"/>
            <a:r>
              <a:rPr lang="en-US" dirty="0" smtClean="0"/>
              <a:t>Munix Logs IP address, Ports, Sites visited &amp; Device used for accessing the Internet Service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Resource Management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Concurrent Access Control</a:t>
            </a:r>
          </a:p>
          <a:p>
            <a:pPr lvl="1"/>
            <a:r>
              <a:rPr lang="en-US" dirty="0" smtClean="0"/>
              <a:t>Limit the number of concurrent login for each user</a:t>
            </a:r>
          </a:p>
          <a:p>
            <a:r>
              <a:rPr lang="en-US" dirty="0" smtClean="0"/>
              <a:t>Bandwidth Control</a:t>
            </a:r>
          </a:p>
          <a:p>
            <a:pPr lvl="1"/>
            <a:r>
              <a:rPr lang="en-US" dirty="0" smtClean="0"/>
              <a:t>User wise upload/download speed control</a:t>
            </a:r>
          </a:p>
          <a:p>
            <a:pPr lvl="1"/>
            <a:r>
              <a:rPr lang="en-US" dirty="0" smtClean="0"/>
              <a:t>User wise upload/download data control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3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Filter Service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Complete control over content</a:t>
            </a:r>
          </a:p>
          <a:p>
            <a:pPr lvl="1"/>
            <a:r>
              <a:rPr lang="en-US" dirty="0" smtClean="0"/>
              <a:t>Block unwanted websites like porn, illegal data, etc.</a:t>
            </a:r>
          </a:p>
          <a:p>
            <a:r>
              <a:rPr lang="en-US" dirty="0" smtClean="0"/>
              <a:t>Log of access attempts</a:t>
            </a:r>
          </a:p>
          <a:p>
            <a:pPr lvl="1"/>
            <a:r>
              <a:rPr lang="en-US" dirty="0" smtClean="0"/>
              <a:t>Know who attempts to violate the rules</a:t>
            </a:r>
          </a:p>
          <a:p>
            <a:pPr lvl="1"/>
            <a:r>
              <a:rPr lang="en-US" dirty="0" smtClean="0"/>
              <a:t>Record of IP address and Date &amp; Time of attempt</a:t>
            </a:r>
          </a:p>
          <a:p>
            <a:r>
              <a:rPr lang="en-US" dirty="0" smtClean="0"/>
              <a:t>Blacklist / Whitelist Websites</a:t>
            </a:r>
          </a:p>
          <a:p>
            <a:pPr lvl="1"/>
            <a:r>
              <a:rPr lang="en-US" dirty="0" smtClean="0"/>
              <a:t>Complete control over what users can access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7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Self Service Portal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Easy self management portal</a:t>
            </a:r>
          </a:p>
          <a:p>
            <a:pPr lvl="1"/>
            <a:r>
              <a:rPr lang="en-US" dirty="0" smtClean="0"/>
              <a:t>Allow user’s to manage themselves</a:t>
            </a:r>
          </a:p>
          <a:p>
            <a:pPr lvl="1"/>
            <a:r>
              <a:rPr lang="en-US" dirty="0" smtClean="0"/>
              <a:t>Password change via mobile OTP authentication</a:t>
            </a:r>
          </a:p>
          <a:p>
            <a:pPr lvl="1"/>
            <a:r>
              <a:rPr lang="en-US" dirty="0" smtClean="0"/>
              <a:t>Feedback / Contact forms</a:t>
            </a:r>
          </a:p>
          <a:p>
            <a:pPr lvl="1"/>
            <a:r>
              <a:rPr lang="en-US" dirty="0" smtClean="0"/>
              <a:t>Payment option for Internet Service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View reports regarding access</a:t>
            </a:r>
          </a:p>
          <a:p>
            <a:pPr lvl="1"/>
            <a:r>
              <a:rPr lang="en-US" dirty="0" smtClean="0"/>
              <a:t>View reports regarding bandwidth usage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51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2088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live demo request mail to demo@munixlive.com,</a:t>
            </a:r>
          </a:p>
          <a:p>
            <a:r>
              <a:rPr lang="en-US" dirty="0" smtClean="0"/>
              <a:t>with your convenient date &amp; time for demo,</a:t>
            </a:r>
          </a:p>
          <a:p>
            <a:r>
              <a:rPr lang="en-US" dirty="0" smtClean="0"/>
              <a:t>Our representative will be in touch with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55976" y="980728"/>
            <a:ext cx="0" cy="4536504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3607" y="980728"/>
            <a:ext cx="195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Agenda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7153" y="2344812"/>
            <a:ext cx="4437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/>
              <a:t> </a:t>
            </a:r>
            <a:r>
              <a:rPr lang="en-US" dirty="0" smtClean="0"/>
              <a:t>     Introduction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Munix – How it works?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</a:t>
            </a:r>
            <a:r>
              <a:rPr lang="en-US" dirty="0" smtClean="0"/>
              <a:t>Authentication Mechanism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</a:t>
            </a:r>
            <a:r>
              <a:rPr lang="en-US" dirty="0" smtClean="0"/>
              <a:t>Advantage of Munix in Education</a:t>
            </a:r>
            <a:endParaRPr lang="en-US" dirty="0" smtClean="0"/>
          </a:p>
          <a:p>
            <a:pPr>
              <a:buSzPct val="100000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980728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Munix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04856" cy="33123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189DF"/>
                </a:solidFill>
              </a:rPr>
              <a:t>Munix is a WiFi based Business Intelligence Solution. It helps you to deploy WiFi Hotspot in your </a:t>
            </a:r>
            <a:r>
              <a:rPr lang="en-US" dirty="0" smtClean="0">
                <a:solidFill>
                  <a:srgbClr val="2189DF"/>
                </a:solidFill>
              </a:rPr>
              <a:t>Institution premises </a:t>
            </a:r>
            <a:r>
              <a:rPr lang="en-US" dirty="0" smtClean="0">
                <a:solidFill>
                  <a:srgbClr val="2189DF"/>
                </a:solidFill>
              </a:rPr>
              <a:t>and collect information regarding your </a:t>
            </a:r>
            <a:r>
              <a:rPr lang="en-US" dirty="0" smtClean="0">
                <a:solidFill>
                  <a:srgbClr val="2189DF"/>
                </a:solidFill>
              </a:rPr>
              <a:t/>
            </a:r>
            <a:br>
              <a:rPr lang="en-US" dirty="0" smtClean="0">
                <a:solidFill>
                  <a:srgbClr val="2189DF"/>
                </a:solidFill>
              </a:rPr>
            </a:br>
            <a:r>
              <a:rPr lang="en-US" dirty="0" smtClean="0">
                <a:solidFill>
                  <a:srgbClr val="2189DF"/>
                </a:solidFill>
              </a:rPr>
              <a:t>users and </a:t>
            </a:r>
            <a:r>
              <a:rPr lang="en-US" dirty="0" smtClean="0">
                <a:solidFill>
                  <a:srgbClr val="2189DF"/>
                </a:solidFill>
              </a:rPr>
              <a:t>their behavior. </a:t>
            </a:r>
          </a:p>
          <a:p>
            <a:endParaRPr lang="en-US" dirty="0" smtClean="0">
              <a:solidFill>
                <a:srgbClr val="2189DF"/>
              </a:solidFill>
            </a:endParaRPr>
          </a:p>
          <a:p>
            <a:r>
              <a:rPr lang="en-US" dirty="0" err="1" smtClean="0">
                <a:solidFill>
                  <a:srgbClr val="2189DF"/>
                </a:solidFill>
              </a:rPr>
              <a:t>Omicorn</a:t>
            </a:r>
            <a:r>
              <a:rPr lang="en-US" dirty="0">
                <a:solidFill>
                  <a:srgbClr val="2189DF"/>
                </a:solidFill>
              </a:rPr>
              <a:t>:</a:t>
            </a:r>
            <a:r>
              <a:rPr lang="en-US" dirty="0" smtClean="0">
                <a:solidFill>
                  <a:srgbClr val="2189DF"/>
                </a:solidFill>
              </a:rPr>
              <a:t> Artificial Intelligence and Machine Learning Engine in Munix makes use of the collected information to achieve Business Intelligence reports and </a:t>
            </a:r>
            <a:r>
              <a:rPr lang="en-US" dirty="0" smtClean="0">
                <a:solidFill>
                  <a:srgbClr val="2189DF"/>
                </a:solidFill>
              </a:rPr>
              <a:t>offer more insights in </a:t>
            </a:r>
            <a:r>
              <a:rPr lang="en-US" dirty="0" smtClean="0">
                <a:solidFill>
                  <a:srgbClr val="2189DF"/>
                </a:solidFill>
              </a:rPr>
              <a:t>various ways.</a:t>
            </a:r>
          </a:p>
          <a:p>
            <a:endParaRPr lang="en-IN" dirty="0">
              <a:solidFill>
                <a:srgbClr val="218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913" y="5353471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premises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190055"/>
            <a:ext cx="45148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4328" y="3933056"/>
            <a:ext cx="167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Optional </a:t>
            </a:r>
          </a:p>
          <a:p>
            <a:pPr algn="ctr"/>
            <a:r>
              <a:rPr lang="en-US" sz="1200" b="1" dirty="0" smtClean="0"/>
              <a:t>Local Server for</a:t>
            </a:r>
          </a:p>
          <a:p>
            <a:pPr algn="ctr"/>
            <a:r>
              <a:rPr lang="en-US" sz="1200" b="1" dirty="0" smtClean="0"/>
              <a:t>Apps, Online Sales, etc.</a:t>
            </a:r>
            <a:endParaRPr lang="en-IN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248" y="4802963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92310" y="4293096"/>
            <a:ext cx="159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Access Point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721" y="5456257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6231891" y="1625093"/>
            <a:ext cx="1525976" cy="525278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661846" y="2706140"/>
            <a:ext cx="4258708" cy="1426352"/>
            <a:chOff x="6660232" y="3717032"/>
            <a:chExt cx="1241655" cy="115212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9" y="3001888"/>
            <a:ext cx="1507232" cy="15072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411220" y="2708920"/>
            <a:ext cx="981333" cy="1008112"/>
            <a:chOff x="6660232" y="3717032"/>
            <a:chExt cx="1241655" cy="115212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996952"/>
            <a:ext cx="1008112" cy="1008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56176" y="1469022"/>
            <a:ext cx="10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Dual Internet </a:t>
            </a:r>
          </a:p>
          <a:p>
            <a:pPr algn="ctr"/>
            <a:r>
              <a:rPr lang="en-US" sz="1200" b="1" dirty="0" smtClean="0"/>
              <a:t>Connection</a:t>
            </a:r>
            <a:endParaRPr lang="en-IN" sz="12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791200" y="2706140"/>
            <a:ext cx="2383324" cy="2192364"/>
            <a:chOff x="4791200" y="2706140"/>
            <a:chExt cx="2383324" cy="2192364"/>
          </a:xfrm>
        </p:grpSpPr>
        <p:grpSp>
          <p:nvGrpSpPr>
            <p:cNvPr id="26" name="Group 25"/>
            <p:cNvGrpSpPr/>
            <p:nvPr/>
          </p:nvGrpSpPr>
          <p:grpSpPr>
            <a:xfrm>
              <a:off x="5580112" y="2706140"/>
              <a:ext cx="1594412" cy="1658964"/>
              <a:chOff x="5436096" y="2706140"/>
              <a:chExt cx="1738428" cy="165896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7174524" y="2706140"/>
                <a:ext cx="0" cy="16589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436096" y="4365104"/>
                <a:ext cx="17384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4791200" y="4581129"/>
              <a:ext cx="0" cy="3173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580112" y="4365104"/>
              <a:ext cx="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372200" y="4581129"/>
              <a:ext cx="0" cy="3173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91200" y="4579387"/>
              <a:ext cx="15861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355976" y="4751709"/>
            <a:ext cx="2323532" cy="739356"/>
            <a:chOff x="4355976" y="4751709"/>
            <a:chExt cx="2323532" cy="73935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4751709"/>
              <a:ext cx="739356" cy="73935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4751709"/>
              <a:ext cx="739356" cy="7393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4751709"/>
              <a:ext cx="739356" cy="7393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4356595" y="5460214"/>
            <a:ext cx="2479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Wired </a:t>
            </a:r>
            <a:r>
              <a:rPr lang="en-US" sz="1200" b="1" dirty="0" smtClean="0"/>
              <a:t>Clients </a:t>
            </a:r>
            <a:r>
              <a:rPr lang="en-US" sz="1200" b="1" dirty="0" smtClean="0"/>
              <a:t>(Desktop, Server, etc.)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4032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2" grpId="0"/>
      <p:bldP spid="23" grpId="0"/>
      <p:bldP spid="12" grpId="0" animBg="1"/>
      <p:bldP spid="33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683568" y="1991323"/>
            <a:ext cx="1152128" cy="2160240"/>
          </a:xfrm>
          <a:prstGeom prst="flowChartMagneticDisk">
            <a:avLst/>
          </a:prstGeom>
          <a:solidFill>
            <a:srgbClr val="218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Users &amp;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their behavior Information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117" y="1995118"/>
            <a:ext cx="3048000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0" y="2204864"/>
            <a:ext cx="1187624" cy="1159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4151564"/>
            <a:ext cx="1840978" cy="129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288983"/>
            <a:ext cx="1599890" cy="1843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675" y="2588165"/>
            <a:ext cx="636893" cy="1024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779" y="1789880"/>
            <a:ext cx="1782544" cy="2621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8567" y="44624"/>
            <a:ext cx="210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Profiling &amp; Classification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3380" y="3337828"/>
            <a:ext cx="11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</a:t>
            </a:r>
          </a:p>
          <a:p>
            <a:pPr algn="ctr"/>
            <a:r>
              <a:rPr lang="en-US" sz="1400" b="1" dirty="0" smtClean="0"/>
              <a:t>Intelligence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353471"/>
            <a:ext cx="225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Automated Marketing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4536784"/>
            <a:ext cx="14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Omicorn</a:t>
            </a:r>
            <a:r>
              <a:rPr lang="en-US" sz="1400" b="1" dirty="0"/>
              <a:t> </a:t>
            </a:r>
            <a:r>
              <a:rPr lang="en-US" sz="1400" b="1" dirty="0" smtClean="0"/>
              <a:t>Engine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48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5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</a:t>
            </a:r>
            <a:r>
              <a:rPr lang="en-US" dirty="0" err="1" smtClean="0"/>
              <a:t>WiFi</a:t>
            </a:r>
            <a:r>
              <a:rPr lang="en-US" dirty="0" smtClean="0"/>
              <a:t> Availability &amp; connects the device</a:t>
            </a:r>
          </a:p>
          <a:p>
            <a:r>
              <a:rPr lang="en-US" dirty="0" smtClean="0"/>
              <a:t>Device Pop-up with Authentication request</a:t>
            </a:r>
          </a:p>
          <a:p>
            <a:r>
              <a:rPr lang="en-US" dirty="0" smtClean="0"/>
              <a:t>User </a:t>
            </a:r>
            <a:r>
              <a:rPr lang="en-US" dirty="0" smtClean="0"/>
              <a:t>uses the given password to access Internet</a:t>
            </a:r>
          </a:p>
          <a:p>
            <a:r>
              <a:rPr lang="en-US" dirty="0" smtClean="0"/>
              <a:t>On expiry, Munix forces user to logout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Instituion’s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Munix Cloud logs usage</a:t>
            </a:r>
          </a:p>
          <a:p>
            <a:pPr lvl="1"/>
            <a:r>
              <a:rPr lang="en-US" dirty="0" smtClean="0"/>
              <a:t>MAC address, Time, Sites Visited</a:t>
            </a:r>
          </a:p>
          <a:p>
            <a:r>
              <a:rPr lang="en-US" dirty="0" err="1" smtClean="0"/>
              <a:t>Omicorn</a:t>
            </a:r>
            <a:r>
              <a:rPr lang="en-US" dirty="0" smtClean="0"/>
              <a:t> Engine Generates Additional Information</a:t>
            </a:r>
          </a:p>
          <a:p>
            <a:pPr lvl="1"/>
            <a:r>
              <a:rPr lang="en-US" dirty="0" smtClean="0"/>
              <a:t>Profile </a:t>
            </a:r>
            <a:r>
              <a:rPr lang="en-US" dirty="0" smtClean="0"/>
              <a:t>the devices used by users</a:t>
            </a:r>
            <a:endParaRPr lang="en-US" dirty="0" smtClean="0"/>
          </a:p>
          <a:p>
            <a:pPr lvl="1"/>
            <a:r>
              <a:rPr lang="en-US" dirty="0" smtClean="0"/>
              <a:t>Update frequency &amp; time Analysis</a:t>
            </a:r>
          </a:p>
          <a:p>
            <a:pPr lvl="1"/>
            <a:r>
              <a:rPr lang="en-US" dirty="0" smtClean="0"/>
              <a:t>Sends SMS alert to users regarding the </a:t>
            </a:r>
            <a:r>
              <a:rPr lang="en-US" dirty="0" smtClean="0"/>
              <a:t>Services</a:t>
            </a:r>
            <a:endParaRPr lang="en-US" dirty="0" smtClean="0"/>
          </a:p>
          <a:p>
            <a:pPr lvl="1"/>
            <a:r>
              <a:rPr lang="en-US" dirty="0" smtClean="0"/>
              <a:t>Location mapping &amp; Movement Analysis</a:t>
            </a:r>
          </a:p>
          <a:p>
            <a:pPr lvl="1"/>
            <a:r>
              <a:rPr lang="en-US" dirty="0" smtClean="0"/>
              <a:t>Generates Consolidation Reports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534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Introduction to Munix</vt:lpstr>
      <vt:lpstr>Munix – How it works?</vt:lpstr>
      <vt:lpstr>PowerPoint Presentation</vt:lpstr>
      <vt:lpstr>PowerPoint Presentation</vt:lpstr>
      <vt:lpstr>How it works?</vt:lpstr>
      <vt:lpstr>How it works – User’s view</vt:lpstr>
      <vt:lpstr>How it works – Instituion’s view</vt:lpstr>
      <vt:lpstr>User Authentication Mechanism</vt:lpstr>
      <vt:lpstr>Student Login Management</vt:lpstr>
      <vt:lpstr>Guest Login Management</vt:lpstr>
      <vt:lpstr>Advantages of Munix in Educational Institutions</vt:lpstr>
      <vt:lpstr>Security</vt:lpstr>
      <vt:lpstr>Effective Resource Management</vt:lpstr>
      <vt:lpstr>Content Filter Service</vt:lpstr>
      <vt:lpstr>User Self Service Portal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101</cp:revision>
  <dcterms:created xsi:type="dcterms:W3CDTF">2015-03-24T07:24:09Z</dcterms:created>
  <dcterms:modified xsi:type="dcterms:W3CDTF">2017-06-02T17:36:29Z</dcterms:modified>
</cp:coreProperties>
</file>