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59" r:id="rId5"/>
    <p:sldId id="260" r:id="rId6"/>
    <p:sldId id="280" r:id="rId7"/>
    <p:sldId id="261" r:id="rId8"/>
    <p:sldId id="262" r:id="rId9"/>
    <p:sldId id="271" r:id="rId10"/>
    <p:sldId id="270" r:id="rId11"/>
    <p:sldId id="272" r:id="rId12"/>
    <p:sldId id="273" r:id="rId13"/>
    <p:sldId id="274" r:id="rId14"/>
    <p:sldId id="275" r:id="rId15"/>
    <p:sldId id="276" r:id="rId16"/>
    <p:sldId id="277" r:id="rId17"/>
    <p:sldId id="263" r:id="rId18"/>
    <p:sldId id="269" r:id="rId19"/>
    <p:sldId id="281" r:id="rId20"/>
    <p:sldId id="265" r:id="rId21"/>
    <p:sldId id="26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89DF"/>
    <a:srgbClr val="ED1C24"/>
    <a:srgbClr val="B8D538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2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4368" y="6021288"/>
            <a:ext cx="467072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93BF66B0-037C-49A6-BE3D-28F761A950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3785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08BD83-EBDF-4BF4-A0E0-F250DD17604E}" type="datetimeFigureOut">
              <a:rPr lang="en-IN" smtClean="0"/>
              <a:t>26-02-2017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BF66B0-037C-49A6-BE3D-28F761A950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9803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08BD83-EBDF-4BF4-A0E0-F250DD17604E}" type="datetimeFigureOut">
              <a:rPr lang="en-IN" smtClean="0"/>
              <a:t>26-02-2017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BF66B0-037C-49A6-BE3D-28F761A950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0821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08BD83-EBDF-4BF4-A0E0-F250DD17604E}" type="datetimeFigureOut">
              <a:rPr lang="en-IN" smtClean="0"/>
              <a:t>26-02-2017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8384" y="6021288"/>
            <a:ext cx="576064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93BF66B0-037C-49A6-BE3D-28F761A950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4494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429001"/>
            <a:ext cx="7772400" cy="100811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509120"/>
            <a:ext cx="7772400" cy="86409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08BD83-EBDF-4BF4-A0E0-F250DD17604E}" type="datetimeFigureOut">
              <a:rPr lang="en-IN" smtClean="0"/>
              <a:t>26-02-2017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8384" y="6021288"/>
            <a:ext cx="576064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93BF66B0-037C-49A6-BE3D-28F761A950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8109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08BD83-EBDF-4BF4-A0E0-F250DD17604E}" type="datetimeFigureOut">
              <a:rPr lang="en-IN" smtClean="0"/>
              <a:t>26-02-2017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8384" y="6021288"/>
            <a:ext cx="576064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93BF66B0-037C-49A6-BE3D-28F761A950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2959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8384" y="6021288"/>
            <a:ext cx="576064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93BF66B0-037C-49A6-BE3D-28F761A950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2345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8384" y="6021288"/>
            <a:ext cx="576064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93BF66B0-037C-49A6-BE3D-28F761A950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4781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8384" y="6021288"/>
            <a:ext cx="576064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93BF66B0-037C-49A6-BE3D-28F761A950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6771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08BD83-EBDF-4BF4-A0E0-F250DD17604E}" type="datetimeFigureOut">
              <a:rPr lang="en-IN" smtClean="0"/>
              <a:t>26-02-2017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BF66B0-037C-49A6-BE3D-28F761A950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8706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08BD83-EBDF-4BF4-A0E0-F250DD17604E}" type="datetimeFigureOut">
              <a:rPr lang="en-IN" smtClean="0"/>
              <a:t>26-02-2017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BF66B0-037C-49A6-BE3D-28F761A950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0383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-7786" y="5722324"/>
            <a:ext cx="9180000" cy="9470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/>
          <p:cNvSpPr/>
          <p:nvPr userDrawn="1"/>
        </p:nvSpPr>
        <p:spPr>
          <a:xfrm>
            <a:off x="-7786" y="6669360"/>
            <a:ext cx="9180000" cy="2160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82245" y="5868327"/>
            <a:ext cx="2880320" cy="729025"/>
            <a:chOff x="251520" y="5680759"/>
            <a:chExt cx="2880320" cy="72902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105" y="5680759"/>
              <a:ext cx="2232248" cy="51456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51520" y="6132785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Internet Gateway &amp; Business Intelligence </a:t>
              </a:r>
              <a:endParaRPr lang="en-IN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404" y="44624"/>
            <a:ext cx="896709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96" y="836712"/>
            <a:ext cx="8962900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1828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69" y="-4371"/>
            <a:ext cx="9162969" cy="495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-7786" y="4581128"/>
            <a:ext cx="9180000" cy="2304256"/>
            <a:chOff x="-7786" y="4581128"/>
            <a:chExt cx="9180000" cy="2304256"/>
          </a:xfrm>
        </p:grpSpPr>
        <p:sp>
          <p:nvSpPr>
            <p:cNvPr id="10" name="Rectangle 9"/>
            <p:cNvSpPr/>
            <p:nvPr/>
          </p:nvSpPr>
          <p:spPr>
            <a:xfrm>
              <a:off x="-7786" y="4581128"/>
              <a:ext cx="9180000" cy="20882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-7786" y="6669360"/>
              <a:ext cx="9180000" cy="21602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82245" y="5722324"/>
            <a:ext cx="2880320" cy="729025"/>
            <a:chOff x="251520" y="5680759"/>
            <a:chExt cx="2880320" cy="72902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105" y="5680759"/>
              <a:ext cx="2232248" cy="51456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51520" y="6132785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Internet Gateway &amp; Business Intelligence </a:t>
              </a:r>
              <a:endParaRPr lang="en-IN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082889" y="5825009"/>
            <a:ext cx="1895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www.munixlive.com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info@munixlive.com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9069" y="2840449"/>
            <a:ext cx="6117700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Munix </a:t>
            </a:r>
            <a:r>
              <a:rPr lang="en-US" sz="6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  <a:endParaRPr lang="en-US" sz="65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2830" y="3790781"/>
            <a:ext cx="6890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/>
              <a:t>Customer Profiling, Frequency Analysis, Location Mapping, Movement Analysis, </a:t>
            </a:r>
            <a:r>
              <a:rPr lang="en-US" b="1" dirty="0"/>
              <a:t>VIP recognition, </a:t>
            </a:r>
            <a:r>
              <a:rPr lang="en-US" b="1" dirty="0" smtClean="0"/>
              <a:t>Time Analysis, and much more ….</a:t>
            </a:r>
            <a:endParaRPr lang="en-IN" b="1" dirty="0" smtClean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035" y="116632"/>
            <a:ext cx="2484156" cy="248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5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 Registration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WiFi</a:t>
            </a:r>
            <a:r>
              <a:rPr lang="en-US" dirty="0" smtClean="0"/>
              <a:t> Users register themselves using the registration link available in the login page.</a:t>
            </a:r>
          </a:p>
          <a:p>
            <a:r>
              <a:rPr lang="en-US" dirty="0" smtClean="0"/>
              <a:t>Application</a:t>
            </a:r>
          </a:p>
          <a:p>
            <a:pPr lvl="1"/>
            <a:r>
              <a:rPr lang="en-US" dirty="0" smtClean="0"/>
              <a:t>Café, Restaurant, Shopping Mall, Hospitals, etc.</a:t>
            </a:r>
          </a:p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No intervention required from the organization</a:t>
            </a:r>
          </a:p>
          <a:p>
            <a:r>
              <a:rPr lang="en-US" dirty="0" smtClean="0"/>
              <a:t>Challenges </a:t>
            </a:r>
          </a:p>
          <a:p>
            <a:pPr lvl="1"/>
            <a:r>
              <a:rPr lang="en-US" dirty="0" smtClean="0"/>
              <a:t>Anybody can avail the </a:t>
            </a:r>
            <a:r>
              <a:rPr lang="en-US" dirty="0" err="1" smtClean="0"/>
              <a:t>WiFi</a:t>
            </a:r>
            <a:r>
              <a:rPr lang="en-US" dirty="0" smtClean="0"/>
              <a:t> service </a:t>
            </a:r>
          </a:p>
        </p:txBody>
      </p:sp>
    </p:spTree>
    <p:extLst>
      <p:ext uri="{BB962C8B-B14F-4D97-AF65-F5344CB8AC3E}">
        <p14:creationId xmlns:p14="http://schemas.microsoft.com/office/powerpoint/2010/main" val="137329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 Registration with Coupon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WiFi</a:t>
            </a:r>
            <a:r>
              <a:rPr lang="en-US" dirty="0" smtClean="0"/>
              <a:t> Users register themselves using the registration link available in the login page, but need coupon code.</a:t>
            </a:r>
          </a:p>
          <a:p>
            <a:r>
              <a:rPr lang="en-US" dirty="0" smtClean="0"/>
              <a:t>Application</a:t>
            </a:r>
          </a:p>
          <a:p>
            <a:pPr lvl="1"/>
            <a:r>
              <a:rPr lang="en-US" dirty="0" smtClean="0"/>
              <a:t>Café, Restaurant, Hotels, Shopping Mall, Hospitals,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Controlled access as coupon required for registration</a:t>
            </a:r>
          </a:p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Requires facility to supply coupons to </a:t>
            </a:r>
            <a:r>
              <a:rPr lang="en-US" dirty="0" err="1" smtClean="0"/>
              <a:t>WiFi</a:t>
            </a:r>
            <a:r>
              <a:rPr lang="en-US" dirty="0" smtClean="0"/>
              <a:t> Users</a:t>
            </a:r>
          </a:p>
        </p:txBody>
      </p:sp>
    </p:spTree>
    <p:extLst>
      <p:ext uri="{BB962C8B-B14F-4D97-AF65-F5344CB8AC3E}">
        <p14:creationId xmlns:p14="http://schemas.microsoft.com/office/powerpoint/2010/main" val="51658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 KIOSK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Self/Assisted registration using KIOSK (one of your computer may also be used as KIOSK).</a:t>
            </a:r>
          </a:p>
          <a:p>
            <a:r>
              <a:rPr lang="en-US" dirty="0" smtClean="0"/>
              <a:t>Application</a:t>
            </a:r>
          </a:p>
          <a:p>
            <a:pPr lvl="1"/>
            <a:r>
              <a:rPr lang="en-US" dirty="0" smtClean="0"/>
              <a:t>Café, Restaurants, Hotels, Shopping Mall, Hospitals,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Controlled access as registration done at KIOSK</a:t>
            </a:r>
          </a:p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Requires facility/manpower to help registration</a:t>
            </a:r>
          </a:p>
        </p:txBody>
      </p:sp>
    </p:spTree>
    <p:extLst>
      <p:ext uri="{BB962C8B-B14F-4D97-AF65-F5344CB8AC3E}">
        <p14:creationId xmlns:p14="http://schemas.microsoft.com/office/powerpoint/2010/main" val="312462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Third Party Software Integration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Munix will be connected to </a:t>
            </a:r>
            <a:r>
              <a:rPr lang="en-US" dirty="0" smtClean="0"/>
              <a:t>external third part software solution like Hotel Management System or Hospital Management System or Loyalty Programs. Munix Automatically </a:t>
            </a:r>
            <a:r>
              <a:rPr lang="en-US" dirty="0" smtClean="0"/>
              <a:t>authenticate </a:t>
            </a:r>
            <a:r>
              <a:rPr lang="en-US" dirty="0" smtClean="0"/>
              <a:t>software users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Application</a:t>
            </a:r>
          </a:p>
          <a:p>
            <a:pPr lvl="1"/>
            <a:r>
              <a:rPr lang="en-US" dirty="0" smtClean="0"/>
              <a:t>Restaurant, Hotel, Resorts, </a:t>
            </a:r>
            <a:r>
              <a:rPr lang="en-US" dirty="0" smtClean="0"/>
              <a:t>Hospitals, Retail Outlets, etc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Controlled, access only for </a:t>
            </a:r>
            <a:r>
              <a:rPr lang="en-US" dirty="0" smtClean="0"/>
              <a:t>validated guests</a:t>
            </a:r>
            <a:endParaRPr lang="en-US" dirty="0" smtClean="0"/>
          </a:p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Requires support from </a:t>
            </a:r>
            <a:r>
              <a:rPr lang="en-US" dirty="0" smtClean="0"/>
              <a:t>third party software vendor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48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Customized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Munix authentication solution can be customized to suit your unique requirements like subscribers, membership systems, privilege customer, etc.</a:t>
            </a:r>
          </a:p>
          <a:p>
            <a:r>
              <a:rPr lang="en-US" dirty="0" smtClean="0"/>
              <a:t>Application</a:t>
            </a:r>
          </a:p>
          <a:p>
            <a:pPr lvl="1"/>
            <a:r>
              <a:rPr lang="en-US" dirty="0" smtClean="0"/>
              <a:t>Club or any membership based programs</a:t>
            </a:r>
          </a:p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Controlled access</a:t>
            </a:r>
          </a:p>
          <a:p>
            <a:pPr lvl="1"/>
            <a:r>
              <a:rPr lang="en-US" dirty="0" smtClean="0"/>
              <a:t>Enhanced used experience</a:t>
            </a:r>
          </a:p>
          <a:p>
            <a:r>
              <a:rPr lang="en-US" dirty="0" smtClean="0"/>
              <a:t>Challenges </a:t>
            </a:r>
          </a:p>
          <a:p>
            <a:pPr lvl="1"/>
            <a:r>
              <a:rPr lang="en-US" dirty="0" smtClean="0"/>
              <a:t>Requires technical support in integration</a:t>
            </a:r>
          </a:p>
          <a:p>
            <a:pPr lvl="1"/>
            <a:r>
              <a:rPr lang="en-US" dirty="0" smtClean="0"/>
              <a:t>Will attract additional development charges</a:t>
            </a:r>
          </a:p>
        </p:txBody>
      </p:sp>
    </p:spTree>
    <p:extLst>
      <p:ext uri="{BB962C8B-B14F-4D97-AF65-F5344CB8AC3E}">
        <p14:creationId xmlns:p14="http://schemas.microsoft.com/office/powerpoint/2010/main" val="27248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Password Delivery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620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Password Delivery Options &amp; Challenges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Coupons</a:t>
            </a:r>
          </a:p>
          <a:p>
            <a:pPr lvl="1"/>
            <a:r>
              <a:rPr lang="en-US" dirty="0" smtClean="0"/>
              <a:t>Pre-printed coupons may be given to users.</a:t>
            </a:r>
          </a:p>
          <a:p>
            <a:r>
              <a:rPr lang="en-US" dirty="0" smtClean="0"/>
              <a:t>SMS – Short Message Service</a:t>
            </a:r>
          </a:p>
          <a:p>
            <a:pPr lvl="1"/>
            <a:r>
              <a:rPr lang="en-US" dirty="0" smtClean="0"/>
              <a:t>Password directly delivered to user’s mobile via SMS</a:t>
            </a:r>
          </a:p>
          <a:p>
            <a:r>
              <a:rPr lang="en-US" dirty="0" smtClean="0"/>
              <a:t>Challenges in SMS</a:t>
            </a:r>
          </a:p>
          <a:p>
            <a:pPr lvl="1"/>
            <a:r>
              <a:rPr lang="en-US" dirty="0" smtClean="0"/>
              <a:t>Customer should have connectivity to receive SMS</a:t>
            </a:r>
          </a:p>
          <a:p>
            <a:pPr lvl="1"/>
            <a:r>
              <a:rPr lang="en-US" dirty="0" smtClean="0"/>
              <a:t>Sending SMS to foreign numbers will be costly</a:t>
            </a:r>
          </a:p>
          <a:p>
            <a:pPr lvl="1"/>
            <a:r>
              <a:rPr lang="en-US" dirty="0" smtClean="0"/>
              <a:t>Foreigners can obtain mobile connection only after 24 hours of stay within India</a:t>
            </a:r>
          </a:p>
        </p:txBody>
      </p:sp>
    </p:spTree>
    <p:extLst>
      <p:ext uri="{BB962C8B-B14F-4D97-AF65-F5344CB8AC3E}">
        <p14:creationId xmlns:p14="http://schemas.microsoft.com/office/powerpoint/2010/main" val="357162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Intelligence, Automated Marketing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Reporting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947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Munix Business Intelligence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Reporting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96" y="836712"/>
            <a:ext cx="8962900" cy="4896544"/>
          </a:xfrm>
        </p:spPr>
        <p:txBody>
          <a:bodyPr>
            <a:normAutofit/>
          </a:bodyPr>
          <a:lstStyle/>
          <a:p>
            <a:r>
              <a:rPr lang="en-US" dirty="0" smtClean="0"/>
              <a:t>Customer Database Building &amp; Profiling</a:t>
            </a:r>
          </a:p>
          <a:p>
            <a:pPr lvl="1"/>
            <a:r>
              <a:rPr lang="en-US" dirty="0" smtClean="0"/>
              <a:t>Builds customer database with mobile no confirmation</a:t>
            </a:r>
          </a:p>
          <a:p>
            <a:pPr lvl="1"/>
            <a:r>
              <a:rPr lang="en-US" dirty="0" smtClean="0"/>
              <a:t>Profiles customer using device &amp; Access details</a:t>
            </a:r>
          </a:p>
          <a:p>
            <a:pPr lvl="1"/>
            <a:r>
              <a:rPr lang="en-US" dirty="0" smtClean="0"/>
              <a:t>Frequency of visit &amp; Time Spent – Reports</a:t>
            </a:r>
          </a:p>
          <a:p>
            <a:r>
              <a:rPr lang="en-US" dirty="0" smtClean="0"/>
              <a:t>Store Related Reports</a:t>
            </a:r>
          </a:p>
          <a:p>
            <a:pPr lvl="1"/>
            <a:r>
              <a:rPr lang="en-US" dirty="0" smtClean="0"/>
              <a:t>Busy &amp; Idle </a:t>
            </a:r>
            <a:r>
              <a:rPr lang="en-US" dirty="0"/>
              <a:t>resource recognition</a:t>
            </a:r>
            <a:endParaRPr lang="en-US" dirty="0" smtClean="0"/>
          </a:p>
          <a:p>
            <a:pPr lvl="1"/>
            <a:r>
              <a:rPr lang="en-US" dirty="0" smtClean="0"/>
              <a:t>Customer movement analysis</a:t>
            </a:r>
          </a:p>
          <a:p>
            <a:pPr lvl="1"/>
            <a:r>
              <a:rPr lang="en-US" dirty="0"/>
              <a:t>VIP </a:t>
            </a:r>
            <a:r>
              <a:rPr lang="en-US" dirty="0" smtClean="0"/>
              <a:t>recognition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40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Automated Marketing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96" y="836712"/>
            <a:ext cx="8962900" cy="4896544"/>
          </a:xfrm>
        </p:spPr>
        <p:txBody>
          <a:bodyPr>
            <a:normAutofit/>
          </a:bodyPr>
          <a:lstStyle/>
          <a:p>
            <a:r>
              <a:rPr lang="en-US" dirty="0" smtClean="0"/>
              <a:t>Automatic Marketing based on various conditions</a:t>
            </a:r>
            <a:endParaRPr lang="en-US" dirty="0" smtClean="0"/>
          </a:p>
          <a:p>
            <a:pPr lvl="1"/>
            <a:r>
              <a:rPr lang="en-US" dirty="0" smtClean="0"/>
              <a:t>Based on number of visits</a:t>
            </a:r>
            <a:endParaRPr lang="en-US" dirty="0" smtClean="0"/>
          </a:p>
          <a:p>
            <a:pPr lvl="1"/>
            <a:r>
              <a:rPr lang="en-US" dirty="0" smtClean="0"/>
              <a:t>No Show period</a:t>
            </a:r>
            <a:endParaRPr lang="en-US" dirty="0" smtClean="0"/>
          </a:p>
          <a:p>
            <a:pPr lvl="1"/>
            <a:r>
              <a:rPr lang="en-US" dirty="0" smtClean="0"/>
              <a:t>Length of Stay within your premises</a:t>
            </a:r>
            <a:endParaRPr lang="en-US" dirty="0" smtClean="0"/>
          </a:p>
          <a:p>
            <a:r>
              <a:rPr lang="en-US" dirty="0" err="1" smtClean="0"/>
              <a:t>Omicorn</a:t>
            </a:r>
            <a:r>
              <a:rPr lang="en-US" dirty="0" smtClean="0"/>
              <a:t> Services</a:t>
            </a:r>
            <a:endParaRPr lang="en-US" dirty="0" smtClean="0"/>
          </a:p>
          <a:p>
            <a:pPr lvl="1"/>
            <a:r>
              <a:rPr lang="en-US" dirty="0" smtClean="0"/>
              <a:t>Promotion based on learnings</a:t>
            </a:r>
            <a:endParaRPr lang="en-US" dirty="0" smtClean="0"/>
          </a:p>
          <a:p>
            <a:pPr lvl="1"/>
            <a:r>
              <a:rPr lang="en-US" dirty="0" smtClean="0"/>
              <a:t>Customer requirement predictions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436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355976" y="980728"/>
            <a:ext cx="0" cy="4536504"/>
          </a:xfrm>
          <a:prstGeom prst="line">
            <a:avLst/>
          </a:prstGeom>
          <a:ln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823607" y="980728"/>
            <a:ext cx="19563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Agenda</a:t>
            </a:r>
            <a:endParaRPr lang="en-IN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167153" y="2060848"/>
            <a:ext cx="443729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00000"/>
              <a:buFont typeface="Wingdings" panose="05000000000000000000" pitchFamily="2" charset="2"/>
              <a:buChar char="¡"/>
            </a:pPr>
            <a:r>
              <a:rPr lang="en-US" dirty="0"/>
              <a:t> </a:t>
            </a:r>
            <a:r>
              <a:rPr lang="en-US" dirty="0" smtClean="0"/>
              <a:t>     Introduction</a:t>
            </a:r>
            <a:endParaRPr lang="en-US" dirty="0" smtClean="0"/>
          </a:p>
          <a:p>
            <a:pPr marL="285750" indent="-285750">
              <a:buSzPct val="100000"/>
              <a:buFont typeface="Wingdings" panose="05000000000000000000" pitchFamily="2" charset="2"/>
              <a:buChar char="¡"/>
            </a:pPr>
            <a:endParaRPr lang="en-US" dirty="0"/>
          </a:p>
          <a:p>
            <a:pPr marL="285750" indent="-285750">
              <a:buSzPct val="100000"/>
              <a:buFont typeface="Wingdings" panose="05000000000000000000" pitchFamily="2" charset="2"/>
              <a:buChar char="¡"/>
            </a:pPr>
            <a:r>
              <a:rPr lang="en-US" dirty="0" smtClean="0"/>
              <a:t>      Munix – How it works?</a:t>
            </a:r>
          </a:p>
          <a:p>
            <a:pPr marL="285750" indent="-285750">
              <a:buSzPct val="100000"/>
              <a:buFont typeface="Wingdings" panose="05000000000000000000" pitchFamily="2" charset="2"/>
              <a:buChar char="¡"/>
            </a:pPr>
            <a:endParaRPr lang="en-US" dirty="0" smtClean="0"/>
          </a:p>
          <a:p>
            <a:pPr marL="285750" indent="-285750">
              <a:buSzPct val="100000"/>
              <a:buFont typeface="Wingdings" panose="05000000000000000000" pitchFamily="2" charset="2"/>
              <a:buChar char="¡"/>
            </a:pPr>
            <a:r>
              <a:rPr lang="en-US" dirty="0" smtClean="0"/>
              <a:t>      Internal Architecture</a:t>
            </a:r>
          </a:p>
          <a:p>
            <a:pPr>
              <a:buSzPct val="100000"/>
            </a:pPr>
            <a:endParaRPr lang="en-US" dirty="0" smtClean="0"/>
          </a:p>
          <a:p>
            <a:pPr marL="285750" indent="-285750">
              <a:buSzPct val="100000"/>
              <a:buFont typeface="Wingdings" panose="05000000000000000000" pitchFamily="2" charset="2"/>
              <a:buChar char="¡"/>
            </a:pPr>
            <a:r>
              <a:rPr lang="en-US" dirty="0" smtClean="0"/>
              <a:t>      Authentication Mechanism</a:t>
            </a:r>
          </a:p>
          <a:p>
            <a:pPr marL="285750" indent="-285750">
              <a:buSzPct val="100000"/>
              <a:buFont typeface="Wingdings" panose="05000000000000000000" pitchFamily="2" charset="2"/>
              <a:buChar char="¡"/>
            </a:pPr>
            <a:endParaRPr lang="en-US" dirty="0"/>
          </a:p>
          <a:p>
            <a:pPr marL="285750" indent="-285750">
              <a:buSzPct val="100000"/>
              <a:buFont typeface="Wingdings" panose="05000000000000000000" pitchFamily="2" charset="2"/>
              <a:buChar char="¡"/>
            </a:pPr>
            <a:r>
              <a:rPr lang="en-US" dirty="0" smtClean="0"/>
              <a:t>      Password Delivery</a:t>
            </a:r>
            <a:endParaRPr lang="en-US" dirty="0" smtClean="0"/>
          </a:p>
          <a:p>
            <a:pPr>
              <a:buSzPct val="100000"/>
            </a:pPr>
            <a:endParaRPr lang="en-US" dirty="0"/>
          </a:p>
          <a:p>
            <a:pPr marL="285750" indent="-285750">
              <a:buSzPct val="100000"/>
              <a:buFont typeface="Wingdings" panose="05000000000000000000" pitchFamily="2" charset="2"/>
              <a:buChar char="¡"/>
            </a:pPr>
            <a:r>
              <a:rPr lang="en-US" dirty="0" smtClean="0"/>
              <a:t>      </a:t>
            </a:r>
            <a:r>
              <a:rPr lang="en-US" dirty="0" smtClean="0"/>
              <a:t>Business Intelligence &amp; Automation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092" y="980728"/>
            <a:ext cx="931168" cy="93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08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Munix Completely customizable as per your unique requirements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3212976"/>
            <a:ext cx="7920880" cy="208823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Send live demo request mail to </a:t>
            </a:r>
            <a:r>
              <a:rPr lang="en-US" dirty="0" smtClean="0"/>
              <a:t>demo@munixlive.com</a:t>
            </a:r>
            <a:r>
              <a:rPr lang="en-US" dirty="0" smtClean="0"/>
              <a:t>,</a:t>
            </a:r>
          </a:p>
          <a:p>
            <a:r>
              <a:rPr lang="en-US" dirty="0" smtClean="0"/>
              <a:t>with your convenient date &amp; time for demo,</a:t>
            </a:r>
          </a:p>
          <a:p>
            <a:r>
              <a:rPr lang="en-US" dirty="0" smtClean="0"/>
              <a:t>Our representative will be in touch with you.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147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very much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your valuable time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142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to Munix</a:t>
            </a:r>
            <a:endParaRPr lang="en-IN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2132856"/>
            <a:ext cx="7704856" cy="331236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2189DF"/>
                </a:solidFill>
              </a:rPr>
              <a:t>Munix is a WiFi based Business Intelligence Solution. </a:t>
            </a:r>
            <a:r>
              <a:rPr lang="en-US" dirty="0" smtClean="0">
                <a:solidFill>
                  <a:srgbClr val="2189DF"/>
                </a:solidFill>
              </a:rPr>
              <a:t>It helps you to deploy WiFi Hotspot in your business premises and collect information regarding your customers and their behavior. </a:t>
            </a:r>
          </a:p>
          <a:p>
            <a:endParaRPr lang="en-US" dirty="0" smtClean="0">
              <a:solidFill>
                <a:srgbClr val="2189DF"/>
              </a:solidFill>
            </a:endParaRPr>
          </a:p>
          <a:p>
            <a:r>
              <a:rPr lang="en-US" dirty="0" err="1" smtClean="0">
                <a:solidFill>
                  <a:srgbClr val="2189DF"/>
                </a:solidFill>
              </a:rPr>
              <a:t>Omicorn</a:t>
            </a:r>
            <a:r>
              <a:rPr lang="en-US" dirty="0">
                <a:solidFill>
                  <a:srgbClr val="2189DF"/>
                </a:solidFill>
              </a:rPr>
              <a:t>:</a:t>
            </a:r>
            <a:r>
              <a:rPr lang="en-US" dirty="0" smtClean="0">
                <a:solidFill>
                  <a:srgbClr val="2189DF"/>
                </a:solidFill>
              </a:rPr>
              <a:t> Artificial Intelligence and Machine Learning Engine in Munix makes use of the collected information to achieve Business Intelligence reports and promote your business in various ways.</a:t>
            </a:r>
          </a:p>
          <a:p>
            <a:endParaRPr lang="en-IN" dirty="0">
              <a:solidFill>
                <a:srgbClr val="2189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86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Munix – How it works?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Introduction &amp; Architecture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0367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619672" y="692696"/>
            <a:ext cx="5165078" cy="0"/>
          </a:xfrm>
          <a:prstGeom prst="line">
            <a:avLst/>
          </a:prstGeom>
          <a:ln w="508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-30368" y="326"/>
            <a:ext cx="9183170" cy="5688632"/>
            <a:chOff x="0" y="686777"/>
            <a:chExt cx="9144000" cy="6054591"/>
          </a:xfrm>
        </p:grpSpPr>
        <p:sp>
          <p:nvSpPr>
            <p:cNvPr id="4" name="Isosceles Triangle 3"/>
            <p:cNvSpPr/>
            <p:nvPr/>
          </p:nvSpPr>
          <p:spPr>
            <a:xfrm>
              <a:off x="0" y="686777"/>
              <a:ext cx="9144000" cy="4182383"/>
            </a:xfrm>
            <a:prstGeom prst="triangle">
              <a:avLst>
                <a:gd name="adj" fmla="val 100000"/>
              </a:avLst>
            </a:prstGeom>
            <a:pattFill prst="zigZ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baseline="-2500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4869160"/>
              <a:ext cx="9144000" cy="1872208"/>
            </a:xfrm>
            <a:prstGeom prst="rect">
              <a:avLst/>
            </a:prstGeom>
            <a:pattFill prst="zigZ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baseline="-250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-2623" y="42280"/>
            <a:ext cx="2198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Off premises Infrastructure</a:t>
            </a:r>
            <a:endParaRPr lang="en-IN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999913" y="5353471"/>
            <a:ext cx="2108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In premises Infrastructure</a:t>
            </a:r>
            <a:endParaRPr lang="en-IN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46907" y="2103239"/>
            <a:ext cx="2568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Authentication, Accounting, Log &amp;</a:t>
            </a:r>
          </a:p>
          <a:p>
            <a:pPr algn="ctr"/>
            <a:r>
              <a:rPr lang="en-US" sz="1200" b="1" dirty="0" smtClean="0"/>
              <a:t>Business Intelligence Analytics Server</a:t>
            </a:r>
            <a:endParaRPr lang="en-IN" sz="12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325" y="2190055"/>
            <a:ext cx="4514850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04" y="320803"/>
            <a:ext cx="2535535" cy="210008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524328" y="3933056"/>
            <a:ext cx="1671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Optional </a:t>
            </a:r>
          </a:p>
          <a:p>
            <a:pPr algn="ctr"/>
            <a:r>
              <a:rPr lang="en-US" sz="1200" b="1" dirty="0" smtClean="0"/>
              <a:t>Local Server for</a:t>
            </a:r>
          </a:p>
          <a:p>
            <a:pPr algn="ctr"/>
            <a:r>
              <a:rPr lang="en-US" sz="1200" b="1" dirty="0" smtClean="0"/>
              <a:t>Apps, Online Sales, etc.</a:t>
            </a:r>
            <a:endParaRPr lang="en-IN" sz="1200" b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785248" y="4802963"/>
            <a:ext cx="2654240" cy="786277"/>
            <a:chOff x="329339" y="5927489"/>
            <a:chExt cx="2654240" cy="786277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339" y="5927489"/>
              <a:ext cx="786277" cy="78627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753" y="6021288"/>
              <a:ext cx="792088" cy="60571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3979" y="5973961"/>
              <a:ext cx="609600" cy="609600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1392310" y="4293096"/>
            <a:ext cx="15912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Wireless Access Point</a:t>
            </a:r>
            <a:endParaRPr lang="en-IN" sz="1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41721" y="5456257"/>
            <a:ext cx="27037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Wireless Clients (Laptop, Tab &amp; Mobile)</a:t>
            </a:r>
            <a:endParaRPr lang="en-IN" sz="1200" b="1" dirty="0"/>
          </a:p>
        </p:txBody>
      </p:sp>
      <p:cxnSp>
        <p:nvCxnSpPr>
          <p:cNvPr id="25" name="Elbow Connector 24"/>
          <p:cNvCxnSpPr/>
          <p:nvPr/>
        </p:nvCxnSpPr>
        <p:spPr>
          <a:xfrm rot="5400000">
            <a:off x="6231891" y="1625093"/>
            <a:ext cx="1525976" cy="525278"/>
          </a:xfrm>
          <a:prstGeom prst="bentConnector3">
            <a:avLst/>
          </a:prstGeom>
          <a:ln w="63500" cmpd="dbl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loud"/>
          <p:cNvSpPr>
            <a:spLocks noChangeAspect="1" noEditPoints="1" noChangeArrowheads="1"/>
          </p:cNvSpPr>
          <p:nvPr/>
        </p:nvSpPr>
        <p:spPr bwMode="auto">
          <a:xfrm>
            <a:off x="6372200" y="126504"/>
            <a:ext cx="1875656" cy="12569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  <a:p>
            <a:pPr algn="ctr"/>
            <a:r>
              <a:rPr lang="en-US" dirty="0" smtClean="0"/>
              <a:t>Internet</a:t>
            </a:r>
            <a:endParaRPr lang="en-IN" dirty="0"/>
          </a:p>
        </p:txBody>
      </p:sp>
      <p:grpSp>
        <p:nvGrpSpPr>
          <p:cNvPr id="27" name="Group 26"/>
          <p:cNvGrpSpPr/>
          <p:nvPr/>
        </p:nvGrpSpPr>
        <p:grpSpPr>
          <a:xfrm flipH="1">
            <a:off x="2661846" y="2706140"/>
            <a:ext cx="4258708" cy="1426352"/>
            <a:chOff x="6660232" y="3717032"/>
            <a:chExt cx="1241655" cy="1152128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6660232" y="3717032"/>
              <a:ext cx="0" cy="11521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660232" y="4869160"/>
              <a:ext cx="124165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29" y="3001888"/>
            <a:ext cx="1507232" cy="1507232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7411220" y="2708920"/>
            <a:ext cx="981333" cy="1008112"/>
            <a:chOff x="6660232" y="3717032"/>
            <a:chExt cx="1241655" cy="1152128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6660232" y="3717032"/>
              <a:ext cx="0" cy="11521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660232" y="4869160"/>
              <a:ext cx="124165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996952"/>
            <a:ext cx="1008112" cy="100811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156176" y="1469022"/>
            <a:ext cx="1068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Dual Internet </a:t>
            </a:r>
          </a:p>
          <a:p>
            <a:pPr algn="ctr"/>
            <a:r>
              <a:rPr lang="en-US" sz="1200" b="1" dirty="0" smtClean="0"/>
              <a:t>Connection</a:t>
            </a:r>
            <a:endParaRPr lang="en-IN" sz="1200" b="1" dirty="0"/>
          </a:p>
        </p:txBody>
      </p:sp>
    </p:spTree>
    <p:extLst>
      <p:ext uri="{BB962C8B-B14F-4D97-AF65-F5344CB8AC3E}">
        <p14:creationId xmlns:p14="http://schemas.microsoft.com/office/powerpoint/2010/main" val="340324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500"/>
                            </p:stCondLst>
                            <p:childTnLst>
                              <p:par>
                                <p:cTn id="6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0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6" grpId="0"/>
      <p:bldP spid="22" grpId="0"/>
      <p:bldP spid="23" grpId="0"/>
      <p:bldP spid="12" grpId="0" animBg="1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agnetic Disk 5"/>
          <p:cNvSpPr/>
          <p:nvPr/>
        </p:nvSpPr>
        <p:spPr>
          <a:xfrm>
            <a:off x="683568" y="1991323"/>
            <a:ext cx="1152128" cy="2160240"/>
          </a:xfrm>
          <a:prstGeom prst="flowChartMagneticDisk">
            <a:avLst/>
          </a:prstGeom>
          <a:solidFill>
            <a:srgbClr val="2189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Customer &amp; </a:t>
            </a:r>
            <a:br>
              <a:rPr lang="en-US" sz="1400" b="1" dirty="0" smtClean="0"/>
            </a:br>
            <a:r>
              <a:rPr lang="en-US" sz="1400" b="1" dirty="0" smtClean="0"/>
              <a:t>their behavior Information</a:t>
            </a:r>
            <a:endParaRPr lang="en-US" sz="1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52117" y="1995118"/>
            <a:ext cx="3048000" cy="2152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380" y="2204864"/>
            <a:ext cx="1187624" cy="1159607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855" y="4151564"/>
            <a:ext cx="1840978" cy="12936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855" y="288983"/>
            <a:ext cx="1599890" cy="18438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73675" y="2588165"/>
            <a:ext cx="636893" cy="10248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52779" y="1789880"/>
            <a:ext cx="1782544" cy="262138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348567" y="44624"/>
            <a:ext cx="2103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Profiling &amp; Classification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323380" y="3337828"/>
            <a:ext cx="1131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Business</a:t>
            </a:r>
          </a:p>
          <a:p>
            <a:pPr algn="ctr"/>
            <a:r>
              <a:rPr lang="en-US" sz="1400" b="1" dirty="0" smtClean="0"/>
              <a:t>Intelligence</a:t>
            </a:r>
            <a:endParaRPr 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364088" y="5353471"/>
            <a:ext cx="2257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Automated Marketing</a:t>
            </a:r>
            <a:endParaRPr lang="en-US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915816" y="4536784"/>
            <a:ext cx="1434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/>
              <a:t>Omicorn</a:t>
            </a:r>
            <a:r>
              <a:rPr lang="en-US" sz="1400" b="1" dirty="0"/>
              <a:t> </a:t>
            </a:r>
            <a:r>
              <a:rPr lang="en-US" sz="1400" b="1" dirty="0" smtClean="0"/>
              <a:t>Engine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38489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it works – User’s view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User sees </a:t>
            </a:r>
            <a:r>
              <a:rPr lang="en-US" dirty="0" err="1" smtClean="0"/>
              <a:t>WiFi</a:t>
            </a:r>
            <a:r>
              <a:rPr lang="en-US" dirty="0" smtClean="0"/>
              <a:t> Availability &amp; connects the device</a:t>
            </a:r>
          </a:p>
          <a:p>
            <a:r>
              <a:rPr lang="en-US" dirty="0" smtClean="0"/>
              <a:t>Device Pop-up with Authentication request</a:t>
            </a:r>
          </a:p>
          <a:p>
            <a:r>
              <a:rPr lang="en-US" dirty="0" smtClean="0"/>
              <a:t>User selects “Registration”  &amp; Submit required details including Mobile number.</a:t>
            </a:r>
          </a:p>
          <a:p>
            <a:r>
              <a:rPr lang="en-US" dirty="0" smtClean="0"/>
              <a:t>Munix Cloud delivers </a:t>
            </a:r>
            <a:r>
              <a:rPr lang="en-US" dirty="0" smtClean="0"/>
              <a:t>OTP by </a:t>
            </a:r>
            <a:r>
              <a:rPr lang="en-US" dirty="0" smtClean="0"/>
              <a:t>SMS</a:t>
            </a:r>
          </a:p>
          <a:p>
            <a:r>
              <a:rPr lang="en-US" dirty="0" smtClean="0"/>
              <a:t>User uses the given password to access Internet</a:t>
            </a:r>
          </a:p>
          <a:p>
            <a:r>
              <a:rPr lang="en-US" dirty="0" smtClean="0"/>
              <a:t>On expiry, Munix forces user to logout</a:t>
            </a:r>
          </a:p>
        </p:txBody>
      </p:sp>
    </p:spTree>
    <p:extLst>
      <p:ext uri="{BB962C8B-B14F-4D97-AF65-F5344CB8AC3E}">
        <p14:creationId xmlns:p14="http://schemas.microsoft.com/office/powerpoint/2010/main" val="343512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it works – Service Provider’s view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User uses the given password to access Internet</a:t>
            </a:r>
          </a:p>
          <a:p>
            <a:r>
              <a:rPr lang="en-US" dirty="0" smtClean="0"/>
              <a:t>Munix Cloud logs usage</a:t>
            </a:r>
          </a:p>
          <a:p>
            <a:pPr lvl="1"/>
            <a:r>
              <a:rPr lang="en-US" dirty="0" smtClean="0"/>
              <a:t>MAC address, Time, Sites Visited</a:t>
            </a:r>
          </a:p>
          <a:p>
            <a:r>
              <a:rPr lang="en-US" dirty="0" err="1" smtClean="0"/>
              <a:t>Omicorn</a:t>
            </a:r>
            <a:r>
              <a:rPr lang="en-US" dirty="0" smtClean="0"/>
              <a:t> Engine </a:t>
            </a:r>
            <a:r>
              <a:rPr lang="en-US" dirty="0" smtClean="0"/>
              <a:t>Generates </a:t>
            </a:r>
            <a:r>
              <a:rPr lang="en-US" dirty="0" smtClean="0"/>
              <a:t>Additional Information</a:t>
            </a:r>
            <a:endParaRPr lang="en-US" dirty="0" smtClean="0"/>
          </a:p>
          <a:p>
            <a:pPr lvl="1"/>
            <a:r>
              <a:rPr lang="en-US" dirty="0" smtClean="0"/>
              <a:t>Profile customers using </a:t>
            </a:r>
            <a:r>
              <a:rPr lang="en-US" dirty="0" smtClean="0"/>
              <a:t>devices</a:t>
            </a:r>
            <a:endParaRPr lang="en-US" dirty="0" smtClean="0"/>
          </a:p>
          <a:p>
            <a:pPr lvl="1"/>
            <a:r>
              <a:rPr lang="en-US" dirty="0" smtClean="0"/>
              <a:t>Update frequency &amp; time Analysis</a:t>
            </a:r>
          </a:p>
          <a:p>
            <a:pPr lvl="1"/>
            <a:r>
              <a:rPr lang="en-US" dirty="0" smtClean="0"/>
              <a:t>Sends SMS alert to users regarding the products/Services</a:t>
            </a:r>
          </a:p>
          <a:p>
            <a:pPr lvl="1"/>
            <a:r>
              <a:rPr lang="en-US" dirty="0" smtClean="0"/>
              <a:t>Location mapping &amp; Movement Analysis</a:t>
            </a:r>
          </a:p>
          <a:p>
            <a:pPr lvl="1"/>
            <a:r>
              <a:rPr lang="en-US" dirty="0" smtClean="0"/>
              <a:t>Generates Consolidation Reports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6561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130425"/>
            <a:ext cx="8064896" cy="1470025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 Authentication Mechanism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381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722</Words>
  <Application>Microsoft Office PowerPoint</Application>
  <PresentationFormat>On-screen Show (4:3)</PresentationFormat>
  <Paragraphs>135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Introduction to Munix</vt:lpstr>
      <vt:lpstr>Munix – How it works?</vt:lpstr>
      <vt:lpstr>PowerPoint Presentation</vt:lpstr>
      <vt:lpstr>PowerPoint Presentation</vt:lpstr>
      <vt:lpstr>How it works – User’s view</vt:lpstr>
      <vt:lpstr>How it works – Service Provider’s view</vt:lpstr>
      <vt:lpstr>User Authentication Mechanism</vt:lpstr>
      <vt:lpstr>Self Registration</vt:lpstr>
      <vt:lpstr>Self Registration with Coupon</vt:lpstr>
      <vt:lpstr>Service KIOSK</vt:lpstr>
      <vt:lpstr>Third Party Software Integration</vt:lpstr>
      <vt:lpstr>Customized</vt:lpstr>
      <vt:lpstr>Password Delivery</vt:lpstr>
      <vt:lpstr>Password Delivery Options &amp; Challenges</vt:lpstr>
      <vt:lpstr>Business Intelligence, Automated Marketing &amp; Reporting</vt:lpstr>
      <vt:lpstr>Munix Business Intelligence Reporting</vt:lpstr>
      <vt:lpstr>Automated Marketing</vt:lpstr>
      <vt:lpstr>Munix Completely customizable as per your unique requirements</vt:lpstr>
      <vt:lpstr>Thank you very much  for your valuable time</vt:lpstr>
    </vt:vector>
  </TitlesOfParts>
  <Company>Ransys Bios Technologies Pte. 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Parasuraman Raman</dc:creator>
  <cp:lastModifiedBy>Microsoft</cp:lastModifiedBy>
  <cp:revision>92</cp:revision>
  <dcterms:created xsi:type="dcterms:W3CDTF">2015-03-24T07:24:09Z</dcterms:created>
  <dcterms:modified xsi:type="dcterms:W3CDTF">2017-02-26T18:40:39Z</dcterms:modified>
</cp:coreProperties>
</file>